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42" r:id="rId2"/>
    <p:sldId id="377" r:id="rId3"/>
    <p:sldId id="364" r:id="rId4"/>
    <p:sldId id="363" r:id="rId5"/>
    <p:sldId id="345" r:id="rId6"/>
    <p:sldId id="341" r:id="rId7"/>
    <p:sldId id="316" r:id="rId8"/>
    <p:sldId id="376" r:id="rId9"/>
    <p:sldId id="373" r:id="rId10"/>
    <p:sldId id="371" r:id="rId11"/>
    <p:sldId id="368" r:id="rId12"/>
    <p:sldId id="367" r:id="rId13"/>
    <p:sldId id="358" r:id="rId14"/>
    <p:sldId id="339" r:id="rId15"/>
    <p:sldId id="337" r:id="rId16"/>
    <p:sldId id="320" r:id="rId17"/>
    <p:sldId id="380" r:id="rId18"/>
    <p:sldId id="381" r:id="rId19"/>
    <p:sldId id="370" r:id="rId20"/>
    <p:sldId id="366" r:id="rId21"/>
    <p:sldId id="365" r:id="rId22"/>
    <p:sldId id="357" r:id="rId23"/>
    <p:sldId id="340" r:id="rId24"/>
    <p:sldId id="315" r:id="rId25"/>
    <p:sldId id="346" r:id="rId26"/>
    <p:sldId id="321" r:id="rId27"/>
    <p:sldId id="375" r:id="rId28"/>
    <p:sldId id="372" r:id="rId29"/>
    <p:sldId id="369" r:id="rId30"/>
    <p:sldId id="360" r:id="rId31"/>
    <p:sldId id="361" r:id="rId32"/>
    <p:sldId id="359" r:id="rId33"/>
    <p:sldId id="355" r:id="rId34"/>
    <p:sldId id="338" r:id="rId35"/>
    <p:sldId id="349" r:id="rId36"/>
    <p:sldId id="333" r:id="rId37"/>
    <p:sldId id="329" r:id="rId38"/>
    <p:sldId id="260" r:id="rId39"/>
    <p:sldId id="330" r:id="rId40"/>
    <p:sldId id="323" r:id="rId41"/>
    <p:sldId id="331" r:id="rId42"/>
    <p:sldId id="322" r:id="rId43"/>
    <p:sldId id="356" r:id="rId44"/>
    <p:sldId id="353" r:id="rId45"/>
    <p:sldId id="343" r:id="rId46"/>
    <p:sldId id="334" r:id="rId47"/>
    <p:sldId id="328" r:id="rId48"/>
    <p:sldId id="326" r:id="rId49"/>
    <p:sldId id="324" r:id="rId50"/>
    <p:sldId id="261" r:id="rId51"/>
    <p:sldId id="325" r:id="rId52"/>
    <p:sldId id="374" r:id="rId53"/>
    <p:sldId id="354" r:id="rId54"/>
    <p:sldId id="350" r:id="rId55"/>
    <p:sldId id="327" r:id="rId56"/>
    <p:sldId id="268" r:id="rId57"/>
    <p:sldId id="332" r:id="rId58"/>
    <p:sldId id="351" r:id="rId59"/>
    <p:sldId id="348" r:id="rId60"/>
    <p:sldId id="378" r:id="rId61"/>
    <p:sldId id="27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660"/>
  </p:normalViewPr>
  <p:slideViewPr>
    <p:cSldViewPr snapToGrid="0">
      <p:cViewPr varScale="1">
        <p:scale>
          <a:sx n="82" d="100"/>
          <a:sy n="82" d="100"/>
        </p:scale>
        <p:origin x="64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2066F-8EB9-4ACE-81A6-A7673BC118F3}" type="datetimeFigureOut">
              <a:rPr lang="en-IN" smtClean="0"/>
              <a:t>29-03-2017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4F540-24E8-4766-BD80-F36DB304376B}" type="slidenum">
              <a:rPr lang="en-IN" smtClean="0"/>
              <a:t>‹#›</a:t>
            </a:fld>
            <a:endParaRPr lang="en-IN"/>
          </a:p>
        </p:txBody>
      </p:sp>
    </p:spTree>
    <p:extLst>
      <p:ext uri="{BB962C8B-B14F-4D97-AF65-F5344CB8AC3E}">
        <p14:creationId xmlns:p14="http://schemas.microsoft.com/office/powerpoint/2010/main" val="307549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DD38AF-0DB3-4832-95C1-B7C248BEF339}" type="slidenum">
              <a:rPr lang="en-IN" smtClean="0"/>
              <a:t>28</a:t>
            </a:fld>
            <a:endParaRPr lang="en-IN"/>
          </a:p>
        </p:txBody>
      </p:sp>
    </p:spTree>
    <p:extLst>
      <p:ext uri="{BB962C8B-B14F-4D97-AF65-F5344CB8AC3E}">
        <p14:creationId xmlns:p14="http://schemas.microsoft.com/office/powerpoint/2010/main" val="225082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48317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83052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115120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345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06D133-A487-41E5-90C3-B2BABF8B1755}" type="datetimeFigureOut">
              <a:rPr lang="en-IN" smtClean="0"/>
              <a:t>29-03-2017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7824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606D133-A487-41E5-90C3-B2BABF8B1755}" type="datetimeFigureOut">
              <a:rPr lang="en-IN" smtClean="0"/>
              <a:t>29-03-2017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9880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606D133-A487-41E5-90C3-B2BABF8B1755}" type="datetimeFigureOut">
              <a:rPr lang="en-IN" smtClean="0"/>
              <a:t>29-03-2017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48047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606D133-A487-41E5-90C3-B2BABF8B1755}" type="datetimeFigureOut">
              <a:rPr lang="en-IN" smtClean="0"/>
              <a:t>29-03-2017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3842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6D133-A487-41E5-90C3-B2BABF8B1755}" type="datetimeFigureOut">
              <a:rPr lang="en-IN" smtClean="0"/>
              <a:t>29-03-2017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01772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29-03-2017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8603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29-03-2017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73756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6D133-A487-41E5-90C3-B2BABF8B1755}" type="datetimeFigureOut">
              <a:rPr lang="en-IN" smtClean="0"/>
              <a:t>29-03-2017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A7FA3-BF5D-484E-B4D5-C8E41B224192}" type="slidenum">
              <a:rPr lang="en-IN" smtClean="0"/>
              <a:t>‹#›</a:t>
            </a:fld>
            <a:endParaRPr lang="en-IN"/>
          </a:p>
        </p:txBody>
      </p:sp>
    </p:spTree>
    <p:extLst>
      <p:ext uri="{BB962C8B-B14F-4D97-AF65-F5344CB8AC3E}">
        <p14:creationId xmlns:p14="http://schemas.microsoft.com/office/powerpoint/2010/main" val="194649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Implement Images and Disks  (VM storage)</a:t>
            </a:r>
          </a:p>
        </p:txBody>
      </p:sp>
    </p:spTree>
    <p:extLst>
      <p:ext uri="{BB962C8B-B14F-4D97-AF65-F5344CB8AC3E}">
        <p14:creationId xmlns:p14="http://schemas.microsoft.com/office/powerpoint/2010/main" val="3930737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E</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807"/>
            <a:ext cx="10694504" cy="3681928"/>
          </a:xfrm>
          <a:prstGeom prst="rect">
            <a:avLst/>
          </a:prstGeom>
        </p:spPr>
      </p:pic>
    </p:spTree>
    <p:extLst>
      <p:ext uri="{BB962C8B-B14F-4D97-AF65-F5344CB8AC3E}">
        <p14:creationId xmlns:p14="http://schemas.microsoft.com/office/powerpoint/2010/main" val="273109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=B </a:t>
            </a:r>
            <a:br>
              <a:rPr lang="en-IN" sz="1800" b="1" dirty="0"/>
            </a:br>
            <a:br>
              <a:rPr lang="en-IN" sz="1800" b="1" dirty="0"/>
            </a:br>
            <a:br>
              <a:rPr lang="en-IN" sz="1800" b="1" dirty="0"/>
            </a:br>
            <a:endParaRPr lang="en-IN"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304922"/>
            <a:ext cx="8627165" cy="3099223"/>
          </a:xfrm>
          <a:prstGeom prst="rect">
            <a:avLst/>
          </a:prstGeom>
        </p:spPr>
      </p:pic>
    </p:spTree>
    <p:extLst>
      <p:ext uri="{BB962C8B-B14F-4D97-AF65-F5344CB8AC3E}">
        <p14:creationId xmlns:p14="http://schemas.microsoft.com/office/powerpoint/2010/main" val="4288739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6395" y="5751443"/>
            <a:ext cx="1696822" cy="861392"/>
          </a:xfrm>
        </p:spPr>
        <p:txBody>
          <a:bodyPr>
            <a:normAutofit fontScale="90000"/>
          </a:bodyPr>
          <a:lstStyle/>
          <a:p>
            <a:r>
              <a:rPr lang="en-IN" sz="1800" b="1" dirty="0" err="1"/>
              <a:t>Ans</a:t>
            </a:r>
            <a:r>
              <a:rPr lang="en-IN" sz="1800" b="1" dirty="0"/>
              <a:t> =E</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74" y="187315"/>
            <a:ext cx="11888143" cy="3138981"/>
          </a:xfrm>
          <a:prstGeom prst="rect">
            <a:avLst/>
          </a:prstGeom>
        </p:spPr>
      </p:pic>
    </p:spTree>
    <p:extLst>
      <p:ext uri="{BB962C8B-B14F-4D97-AF65-F5344CB8AC3E}">
        <p14:creationId xmlns:p14="http://schemas.microsoft.com/office/powerpoint/2010/main" val="591537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096" y="6188765"/>
            <a:ext cx="8362121" cy="424070"/>
          </a:xfrm>
        </p:spPr>
        <p:txBody>
          <a:bodyPr>
            <a:normAutofit fontScale="90000"/>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52240" cy="5777948"/>
          </a:xfrm>
          <a:prstGeom prst="rect">
            <a:avLst/>
          </a:prstGeom>
        </p:spPr>
      </p:pic>
      <p:pic>
        <p:nvPicPr>
          <p:cNvPr id="4" name="Picture 3"/>
          <p:cNvPicPr>
            <a:picLocks noChangeAspect="1"/>
          </p:cNvPicPr>
          <p:nvPr/>
        </p:nvPicPr>
        <p:blipFill>
          <a:blip r:embed="rId3"/>
          <a:stretch>
            <a:fillRect/>
          </a:stretch>
        </p:blipFill>
        <p:spPr>
          <a:xfrm>
            <a:off x="4957553" y="4253948"/>
            <a:ext cx="7194687" cy="2584171"/>
          </a:xfrm>
          <a:prstGeom prst="rect">
            <a:avLst/>
          </a:prstGeom>
        </p:spPr>
      </p:pic>
    </p:spTree>
    <p:extLst>
      <p:ext uri="{BB962C8B-B14F-4D97-AF65-F5344CB8AC3E}">
        <p14:creationId xmlns:p14="http://schemas.microsoft.com/office/powerpoint/2010/main" val="1709741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fontScale="90000"/>
          </a:bodyPr>
          <a:lstStyle/>
          <a:p>
            <a:r>
              <a:rPr lang="en-IN" sz="1800" b="1" dirty="0" err="1"/>
              <a:t>Ans</a:t>
            </a:r>
            <a:r>
              <a:rPr lang="en-IN" sz="1800" b="1" dirty="0"/>
              <a:t> =  D</a:t>
            </a:r>
            <a:br>
              <a:rPr lang="en-IN" sz="1800" b="1" dirty="0"/>
            </a:br>
            <a:r>
              <a:rPr lang="en-IN" sz="1800" b="1" dirty="0"/>
              <a:t>New-</a:t>
            </a:r>
            <a:r>
              <a:rPr lang="en-IN" sz="1800" b="1" dirty="0" err="1"/>
              <a:t>AzureQuickVM</a:t>
            </a:r>
            <a:r>
              <a:rPr lang="en-IN" sz="1800" b="1" dirty="0"/>
              <a:t> uses for existing service.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3" y="136710"/>
            <a:ext cx="11335389" cy="4416229"/>
          </a:xfrm>
          <a:prstGeom prst="rect">
            <a:avLst/>
          </a:prstGeom>
        </p:spPr>
      </p:pic>
      <p:pic>
        <p:nvPicPr>
          <p:cNvPr id="4" name="Picture 3"/>
          <p:cNvPicPr>
            <a:picLocks noChangeAspect="1"/>
          </p:cNvPicPr>
          <p:nvPr/>
        </p:nvPicPr>
        <p:blipFill>
          <a:blip r:embed="rId3"/>
          <a:stretch>
            <a:fillRect/>
          </a:stretch>
        </p:blipFill>
        <p:spPr>
          <a:xfrm>
            <a:off x="207254" y="1342812"/>
            <a:ext cx="7413462" cy="3643727"/>
          </a:xfrm>
          <a:prstGeom prst="rect">
            <a:avLst/>
          </a:prstGeom>
        </p:spPr>
      </p:pic>
    </p:spTree>
    <p:extLst>
      <p:ext uri="{BB962C8B-B14F-4D97-AF65-F5344CB8AC3E}">
        <p14:creationId xmlns:p14="http://schemas.microsoft.com/office/powerpoint/2010/main" val="2868201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82" y="148998"/>
            <a:ext cx="11220627" cy="4555524"/>
          </a:xfrm>
          <a:prstGeom prst="rect">
            <a:avLst/>
          </a:prstGeom>
        </p:spPr>
      </p:pic>
      <p:sp>
        <p:nvSpPr>
          <p:cNvPr id="3" name="Title 1"/>
          <p:cNvSpPr>
            <a:spLocks noGrp="1"/>
          </p:cNvSpPr>
          <p:nvPr>
            <p:ph type="title"/>
          </p:nvPr>
        </p:nvSpPr>
        <p:spPr>
          <a:xfrm>
            <a:off x="387625" y="5446643"/>
            <a:ext cx="11605591" cy="781878"/>
          </a:xfrm>
        </p:spPr>
        <p:txBody>
          <a:bodyPr>
            <a:normAutofit fontScale="90000"/>
          </a:bodyPr>
          <a:lstStyle/>
          <a:p>
            <a:r>
              <a:rPr lang="en-IN" sz="1800" b="1" dirty="0" err="1"/>
              <a:t>Ans</a:t>
            </a:r>
            <a:r>
              <a:rPr lang="en-IN" sz="1800" b="1" dirty="0"/>
              <a:t> – C</a:t>
            </a:r>
            <a:br>
              <a:rPr lang="en-IN" sz="1800" b="1" dirty="0"/>
            </a:br>
            <a:br>
              <a:rPr lang="en-IN" sz="1800" b="1" dirty="0"/>
            </a:br>
            <a:r>
              <a:rPr lang="en-IN" sz="1800" b="1" dirty="0"/>
              <a:t>What to Explain</a:t>
            </a:r>
            <a:br>
              <a:rPr lang="en-IN" sz="1800" b="1" dirty="0"/>
            </a:br>
            <a:r>
              <a:rPr lang="en-IN" sz="1800" b="1" dirty="0"/>
              <a:t>PowerShell</a:t>
            </a:r>
            <a:br>
              <a:rPr lang="en-IN" sz="1800" b="1" dirty="0"/>
            </a:br>
            <a:endParaRPr lang="en-IN" sz="1800" b="1" dirty="0"/>
          </a:p>
        </p:txBody>
      </p:sp>
    </p:spTree>
    <p:extLst>
      <p:ext uri="{BB962C8B-B14F-4D97-AF65-F5344CB8AC3E}">
        <p14:creationId xmlns:p14="http://schemas.microsoft.com/office/powerpoint/2010/main" val="1082383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 VM and Workload</a:t>
            </a:r>
          </a:p>
        </p:txBody>
      </p:sp>
    </p:spTree>
    <p:extLst>
      <p:ext uri="{BB962C8B-B14F-4D97-AF65-F5344CB8AC3E}">
        <p14:creationId xmlns:p14="http://schemas.microsoft.com/office/powerpoint/2010/main" val="2989043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0531" b="51175"/>
          <a:stretch/>
        </p:blipFill>
        <p:spPr>
          <a:xfrm>
            <a:off x="129808" y="0"/>
            <a:ext cx="3789049" cy="217403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347" y="3661545"/>
            <a:ext cx="5102087" cy="3195077"/>
          </a:xfrm>
          <a:prstGeom prst="rect">
            <a:avLst/>
          </a:prstGeom>
        </p:spPr>
      </p:pic>
    </p:spTree>
    <p:extLst>
      <p:ext uri="{BB962C8B-B14F-4D97-AF65-F5344CB8AC3E}">
        <p14:creationId xmlns:p14="http://schemas.microsoft.com/office/powerpoint/2010/main" val="4159183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18265" y="946081"/>
            <a:ext cx="7099231" cy="4532677"/>
          </a:xfrm>
          <a:prstGeom prst="rect">
            <a:avLst/>
          </a:prstGeom>
        </p:spPr>
      </p:pic>
    </p:spTree>
    <p:extLst>
      <p:ext uri="{BB962C8B-B14F-4D97-AF65-F5344CB8AC3E}">
        <p14:creationId xmlns:p14="http://schemas.microsoft.com/office/powerpoint/2010/main" val="87118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A &amp; C &amp; E</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33" y="136006"/>
            <a:ext cx="11026753" cy="3740524"/>
          </a:xfrm>
          <a:prstGeom prst="rect">
            <a:avLst/>
          </a:prstGeom>
        </p:spPr>
      </p:pic>
    </p:spTree>
    <p:extLst>
      <p:ext uri="{BB962C8B-B14F-4D97-AF65-F5344CB8AC3E}">
        <p14:creationId xmlns:p14="http://schemas.microsoft.com/office/powerpoint/2010/main" val="228621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278" y="5751443"/>
            <a:ext cx="7248939" cy="861392"/>
          </a:xfrm>
        </p:spPr>
        <p:txBody>
          <a:bodyPr>
            <a:normAutofit fontScale="90000"/>
          </a:bodyPr>
          <a:lstStyle/>
          <a:p>
            <a:r>
              <a:rPr lang="en-IN" sz="1800" b="1" dirty="0" err="1"/>
              <a:t>Ans</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7482"/>
            <a:ext cx="11323717" cy="4421265"/>
          </a:xfrm>
          <a:prstGeom prst="rect">
            <a:avLst/>
          </a:prstGeom>
        </p:spPr>
      </p:pic>
      <p:pic>
        <p:nvPicPr>
          <p:cNvPr id="4" name="Picture 3"/>
          <p:cNvPicPr>
            <a:picLocks noChangeAspect="1"/>
          </p:cNvPicPr>
          <p:nvPr/>
        </p:nvPicPr>
        <p:blipFill>
          <a:blip r:embed="rId3"/>
          <a:stretch>
            <a:fillRect/>
          </a:stretch>
        </p:blipFill>
        <p:spPr>
          <a:xfrm>
            <a:off x="0" y="1745146"/>
            <a:ext cx="5473148" cy="2637129"/>
          </a:xfrm>
          <a:prstGeom prst="rect">
            <a:avLst/>
          </a:prstGeom>
        </p:spPr>
      </p:pic>
      <p:pic>
        <p:nvPicPr>
          <p:cNvPr id="5" name="Picture 4"/>
          <p:cNvPicPr>
            <a:picLocks noChangeAspect="1"/>
          </p:cNvPicPr>
          <p:nvPr/>
        </p:nvPicPr>
        <p:blipFill>
          <a:blip r:embed="rId4"/>
          <a:stretch>
            <a:fillRect/>
          </a:stretch>
        </p:blipFill>
        <p:spPr>
          <a:xfrm>
            <a:off x="5473148" y="3856383"/>
            <a:ext cx="6718852" cy="3001617"/>
          </a:xfrm>
          <a:prstGeom prst="rect">
            <a:avLst/>
          </a:prstGeom>
        </p:spPr>
      </p:pic>
    </p:spTree>
    <p:extLst>
      <p:ext uri="{BB962C8B-B14F-4D97-AF65-F5344CB8AC3E}">
        <p14:creationId xmlns:p14="http://schemas.microsoft.com/office/powerpoint/2010/main" val="349563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6219" y="5751443"/>
            <a:ext cx="7796998" cy="861392"/>
          </a:xfrm>
        </p:spPr>
        <p:txBody>
          <a:bodyPr>
            <a:normAutofit fontScale="90000"/>
          </a:bodyPr>
          <a:lstStyle/>
          <a:p>
            <a:r>
              <a:rPr lang="en-IN" sz="1800" b="1" dirty="0" err="1"/>
              <a:t>Ans</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5032"/>
            <a:ext cx="11407307" cy="4098672"/>
          </a:xfrm>
          <a:prstGeom prst="rect">
            <a:avLst/>
          </a:prstGeom>
        </p:spPr>
      </p:pic>
      <p:pic>
        <p:nvPicPr>
          <p:cNvPr id="4" name="Picture 3"/>
          <p:cNvPicPr>
            <a:picLocks noChangeAspect="1"/>
          </p:cNvPicPr>
          <p:nvPr/>
        </p:nvPicPr>
        <p:blipFill>
          <a:blip r:embed="rId3"/>
          <a:stretch>
            <a:fillRect/>
          </a:stretch>
        </p:blipFill>
        <p:spPr>
          <a:xfrm>
            <a:off x="-1" y="1721954"/>
            <a:ext cx="6191250" cy="2857500"/>
          </a:xfrm>
          <a:prstGeom prst="rect">
            <a:avLst/>
          </a:prstGeom>
        </p:spPr>
      </p:pic>
      <p:pic>
        <p:nvPicPr>
          <p:cNvPr id="5" name="Picture 4"/>
          <p:cNvPicPr>
            <a:picLocks noChangeAspect="1"/>
          </p:cNvPicPr>
          <p:nvPr/>
        </p:nvPicPr>
        <p:blipFill>
          <a:blip r:embed="rId4"/>
          <a:stretch>
            <a:fillRect/>
          </a:stretch>
        </p:blipFill>
        <p:spPr>
          <a:xfrm>
            <a:off x="4856922" y="3822010"/>
            <a:ext cx="6400800" cy="2790825"/>
          </a:xfrm>
          <a:prstGeom prst="rect">
            <a:avLst/>
          </a:prstGeom>
        </p:spPr>
      </p:pic>
    </p:spTree>
    <p:extLst>
      <p:ext uri="{BB962C8B-B14F-4D97-AF65-F5344CB8AC3E}">
        <p14:creationId xmlns:p14="http://schemas.microsoft.com/office/powerpoint/2010/main" val="306224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0346" r="48828"/>
          <a:stretch/>
        </p:blipFill>
        <p:spPr>
          <a:xfrm>
            <a:off x="470225" y="2379306"/>
            <a:ext cx="4465669" cy="2202672"/>
          </a:xfrm>
          <a:prstGeom prst="rect">
            <a:avLst/>
          </a:prstGeom>
        </p:spPr>
      </p:pic>
      <p:pic>
        <p:nvPicPr>
          <p:cNvPr id="4" name="Picture 3"/>
          <p:cNvPicPr>
            <a:picLocks noChangeAspect="1"/>
          </p:cNvPicPr>
          <p:nvPr/>
        </p:nvPicPr>
        <p:blipFill>
          <a:blip r:embed="rId3"/>
          <a:stretch>
            <a:fillRect/>
          </a:stretch>
        </p:blipFill>
        <p:spPr>
          <a:xfrm>
            <a:off x="7590183" y="4260160"/>
            <a:ext cx="4114800" cy="2047875"/>
          </a:xfrm>
          <a:prstGeom prst="rect">
            <a:avLst/>
          </a:prstGeom>
        </p:spPr>
      </p:pic>
    </p:spTree>
    <p:extLst>
      <p:ext uri="{BB962C8B-B14F-4D97-AF65-F5344CB8AC3E}">
        <p14:creationId xmlns:p14="http://schemas.microsoft.com/office/powerpoint/2010/main" val="360091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1993218" cy="3299791"/>
          </a:xfrm>
          <a:prstGeom prst="rect">
            <a:avLst/>
          </a:prstGeom>
        </p:spPr>
      </p:pic>
    </p:spTree>
    <p:extLst>
      <p:ext uri="{BB962C8B-B14F-4D97-AF65-F5344CB8AC3E}">
        <p14:creationId xmlns:p14="http://schemas.microsoft.com/office/powerpoint/2010/main" val="334749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03903"/>
            <a:ext cx="7818782" cy="2599539"/>
          </a:xfrm>
          <a:prstGeom prst="rect">
            <a:avLst/>
          </a:prstGeom>
        </p:spPr>
      </p:pic>
    </p:spTree>
    <p:extLst>
      <p:ext uri="{BB962C8B-B14F-4D97-AF65-F5344CB8AC3E}">
        <p14:creationId xmlns:p14="http://schemas.microsoft.com/office/powerpoint/2010/main" val="2207681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96" y="5883965"/>
            <a:ext cx="11635408" cy="728870"/>
          </a:xfrm>
        </p:spPr>
        <p:txBody>
          <a:bodyPr>
            <a:normAutofit fontScale="90000"/>
          </a:bodyPr>
          <a:lstStyle/>
          <a:p>
            <a:r>
              <a:rPr lang="en-IN" sz="1800" b="1" dirty="0" err="1"/>
              <a:t>Ans</a:t>
            </a:r>
            <a:r>
              <a:rPr lang="en-IN" sz="1800" b="1" dirty="0"/>
              <a:t> = A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430" y="37940"/>
            <a:ext cx="8838095" cy="5352381"/>
          </a:xfrm>
          <a:prstGeom prst="rect">
            <a:avLst/>
          </a:prstGeom>
        </p:spPr>
      </p:pic>
    </p:spTree>
    <p:extLst>
      <p:ext uri="{BB962C8B-B14F-4D97-AF65-F5344CB8AC3E}">
        <p14:creationId xmlns:p14="http://schemas.microsoft.com/office/powerpoint/2010/main" val="2675383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fontScale="90000"/>
          </a:bodyPr>
          <a:lstStyle/>
          <a:p>
            <a:r>
              <a:rPr lang="en-IN" sz="1800" b="1" dirty="0" err="1"/>
              <a:t>Ans</a:t>
            </a:r>
            <a:r>
              <a:rPr lang="en-IN" sz="1800" b="1" dirty="0"/>
              <a:t> = B</a:t>
            </a:r>
            <a:br>
              <a:rPr lang="en-IN" sz="1800" b="1" dirty="0"/>
            </a:br>
            <a:r>
              <a:rPr lang="en-IN" sz="1800" b="1" dirty="0"/>
              <a:t>Specify your Public Key – </a:t>
            </a:r>
            <a:r>
              <a:rPr lang="en-IN" sz="1800" b="1" dirty="0" err="1"/>
              <a:t>Ans</a:t>
            </a:r>
            <a:r>
              <a:rPr lang="en-IN" sz="1800" b="1" dirty="0"/>
              <a:t> YES</a:t>
            </a:r>
            <a:br>
              <a:rPr lang="en-IN" sz="1800" b="1" dirty="0"/>
            </a:br>
            <a:r>
              <a:rPr lang="en-IN" sz="1800" b="1" dirty="0"/>
              <a:t>Specify your Private Key – </a:t>
            </a:r>
            <a:r>
              <a:rPr lang="en-IN" sz="1800" b="1" dirty="0" err="1"/>
              <a:t>Nas</a:t>
            </a:r>
            <a:r>
              <a:rPr lang="en-IN" sz="1800" b="1"/>
              <a:t> NO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 y="13253"/>
            <a:ext cx="12178747" cy="3260035"/>
          </a:xfrm>
          <a:prstGeom prst="rect">
            <a:avLst/>
          </a:prstGeom>
        </p:spPr>
      </p:pic>
    </p:spTree>
    <p:extLst>
      <p:ext uri="{BB962C8B-B14F-4D97-AF65-F5344CB8AC3E}">
        <p14:creationId xmlns:p14="http://schemas.microsoft.com/office/powerpoint/2010/main" val="1768226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Configure  VM Network</a:t>
            </a:r>
          </a:p>
        </p:txBody>
      </p:sp>
    </p:spTree>
    <p:extLst>
      <p:ext uri="{BB962C8B-B14F-4D97-AF65-F5344CB8AC3E}">
        <p14:creationId xmlns:p14="http://schemas.microsoft.com/office/powerpoint/2010/main" val="1358073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1611" y="5751443"/>
            <a:ext cx="8811605" cy="861392"/>
          </a:xfrm>
        </p:spPr>
        <p:txBody>
          <a:bodyPr>
            <a:normAutofit fontScale="90000"/>
          </a:bodyPr>
          <a:lstStyle/>
          <a:p>
            <a:r>
              <a:rPr lang="en-IN" sz="1800" b="1" dirty="0" err="1"/>
              <a:t>Ans</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95" y="166238"/>
            <a:ext cx="11323154" cy="3809414"/>
          </a:xfrm>
          <a:prstGeom prst="rect">
            <a:avLst/>
          </a:prstGeom>
        </p:spPr>
      </p:pic>
      <p:pic>
        <p:nvPicPr>
          <p:cNvPr id="4" name="Picture 3"/>
          <p:cNvPicPr>
            <a:picLocks noChangeAspect="1"/>
          </p:cNvPicPr>
          <p:nvPr/>
        </p:nvPicPr>
        <p:blipFill>
          <a:blip r:embed="rId3"/>
          <a:stretch>
            <a:fillRect/>
          </a:stretch>
        </p:blipFill>
        <p:spPr>
          <a:xfrm>
            <a:off x="202195" y="1655486"/>
            <a:ext cx="8286750" cy="2619375"/>
          </a:xfrm>
          <a:prstGeom prst="rect">
            <a:avLst/>
          </a:prstGeom>
        </p:spPr>
      </p:pic>
      <p:pic>
        <p:nvPicPr>
          <p:cNvPr id="5" name="Picture 4"/>
          <p:cNvPicPr>
            <a:picLocks noChangeAspect="1"/>
          </p:cNvPicPr>
          <p:nvPr/>
        </p:nvPicPr>
        <p:blipFill>
          <a:blip r:embed="rId4"/>
          <a:stretch>
            <a:fillRect/>
          </a:stretch>
        </p:blipFill>
        <p:spPr>
          <a:xfrm>
            <a:off x="4020855" y="4093085"/>
            <a:ext cx="8131386" cy="2705279"/>
          </a:xfrm>
          <a:prstGeom prst="rect">
            <a:avLst/>
          </a:prstGeom>
        </p:spPr>
      </p:pic>
    </p:spTree>
    <p:extLst>
      <p:ext uri="{BB962C8B-B14F-4D97-AF65-F5344CB8AC3E}">
        <p14:creationId xmlns:p14="http://schemas.microsoft.com/office/powerpoint/2010/main" val="1190431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1843" y="5751443"/>
            <a:ext cx="6851374" cy="861392"/>
          </a:xfrm>
        </p:spPr>
        <p:txBody>
          <a:bodyPr>
            <a:normAutofit fontScale="90000"/>
          </a:bodyPr>
          <a:lstStyle/>
          <a:p>
            <a:r>
              <a:rPr lang="en-IN" sz="1800" b="1" dirty="0" err="1"/>
              <a:t>Ans</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3" y="159671"/>
            <a:ext cx="10277833" cy="4756886"/>
          </a:xfrm>
          <a:prstGeom prst="rect">
            <a:avLst/>
          </a:prstGeom>
        </p:spPr>
      </p:pic>
      <p:pic>
        <p:nvPicPr>
          <p:cNvPr id="4" name="Picture 3"/>
          <p:cNvPicPr>
            <a:picLocks noChangeAspect="1"/>
          </p:cNvPicPr>
          <p:nvPr/>
        </p:nvPicPr>
        <p:blipFill>
          <a:blip r:embed="rId4"/>
          <a:stretch>
            <a:fillRect/>
          </a:stretch>
        </p:blipFill>
        <p:spPr>
          <a:xfrm>
            <a:off x="123493" y="2214562"/>
            <a:ext cx="4876800" cy="3648075"/>
          </a:xfrm>
          <a:prstGeom prst="rect">
            <a:avLst/>
          </a:prstGeom>
        </p:spPr>
      </p:pic>
      <p:pic>
        <p:nvPicPr>
          <p:cNvPr id="5" name="Picture 4"/>
          <p:cNvPicPr>
            <a:picLocks noChangeAspect="1"/>
          </p:cNvPicPr>
          <p:nvPr/>
        </p:nvPicPr>
        <p:blipFill>
          <a:blip r:embed="rId5"/>
          <a:stretch>
            <a:fillRect/>
          </a:stretch>
        </p:blipFill>
        <p:spPr>
          <a:xfrm>
            <a:off x="5858289" y="2394968"/>
            <a:ext cx="6134928" cy="4388489"/>
          </a:xfrm>
          <a:prstGeom prst="rect">
            <a:avLst/>
          </a:prstGeom>
        </p:spPr>
      </p:pic>
    </p:spTree>
    <p:extLst>
      <p:ext uri="{BB962C8B-B14F-4D97-AF65-F5344CB8AC3E}">
        <p14:creationId xmlns:p14="http://schemas.microsoft.com/office/powerpoint/2010/main" val="4125393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4713" y="6003235"/>
            <a:ext cx="4598504" cy="609600"/>
          </a:xfrm>
        </p:spPr>
        <p:txBody>
          <a:bodyPr>
            <a:normAutofit fontScale="90000"/>
          </a:bodyPr>
          <a:lstStyle/>
          <a:p>
            <a:r>
              <a:rPr lang="en-IN" sz="1800" b="1" dirty="0" err="1"/>
              <a:t>Ans</a:t>
            </a:r>
            <a:r>
              <a:rPr lang="en-IN" sz="1800" b="1" dirty="0"/>
              <a:t> = C</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8" y="109914"/>
            <a:ext cx="6292151" cy="6694002"/>
          </a:xfrm>
          <a:prstGeom prst="rect">
            <a:avLst/>
          </a:prstGeom>
        </p:spPr>
      </p:pic>
      <p:pic>
        <p:nvPicPr>
          <p:cNvPr id="4" name="Picture 3"/>
          <p:cNvPicPr>
            <a:picLocks noChangeAspect="1"/>
          </p:cNvPicPr>
          <p:nvPr/>
        </p:nvPicPr>
        <p:blipFill>
          <a:blip r:embed="rId3"/>
          <a:stretch>
            <a:fillRect/>
          </a:stretch>
        </p:blipFill>
        <p:spPr>
          <a:xfrm>
            <a:off x="161658" y="968734"/>
            <a:ext cx="5629542" cy="5889266"/>
          </a:xfrm>
          <a:prstGeom prst="rect">
            <a:avLst/>
          </a:prstGeom>
        </p:spPr>
      </p:pic>
      <p:pic>
        <p:nvPicPr>
          <p:cNvPr id="5" name="Picture 4"/>
          <p:cNvPicPr>
            <a:picLocks noChangeAspect="1"/>
          </p:cNvPicPr>
          <p:nvPr/>
        </p:nvPicPr>
        <p:blipFill>
          <a:blip r:embed="rId4"/>
          <a:stretch>
            <a:fillRect/>
          </a:stretch>
        </p:blipFill>
        <p:spPr>
          <a:xfrm>
            <a:off x="6453809" y="283472"/>
            <a:ext cx="5684175" cy="1744111"/>
          </a:xfrm>
          <a:prstGeom prst="rect">
            <a:avLst/>
          </a:prstGeom>
        </p:spPr>
      </p:pic>
    </p:spTree>
    <p:extLst>
      <p:ext uri="{BB962C8B-B14F-4D97-AF65-F5344CB8AC3E}">
        <p14:creationId xmlns:p14="http://schemas.microsoft.com/office/powerpoint/2010/main" val="77444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a:t> = A &amp; D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587"/>
            <a:ext cx="12108556" cy="3046178"/>
          </a:xfrm>
          <a:prstGeom prst="rect">
            <a:avLst/>
          </a:prstGeom>
        </p:spPr>
      </p:pic>
    </p:spTree>
    <p:extLst>
      <p:ext uri="{BB962C8B-B14F-4D97-AF65-F5344CB8AC3E}">
        <p14:creationId xmlns:p14="http://schemas.microsoft.com/office/powerpoint/2010/main" val="1772746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4417" y="5742857"/>
            <a:ext cx="1828800" cy="869978"/>
          </a:xfrm>
        </p:spPr>
        <p:txBody>
          <a:bodyPr>
            <a:normAutofit fontScale="90000"/>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005391" cy="6705600"/>
          </a:xfrm>
          <a:prstGeom prst="rect">
            <a:avLst/>
          </a:prstGeom>
        </p:spPr>
      </p:pic>
    </p:spTree>
    <p:extLst>
      <p:ext uri="{BB962C8B-B14F-4D97-AF65-F5344CB8AC3E}">
        <p14:creationId xmlns:p14="http://schemas.microsoft.com/office/powerpoint/2010/main" val="286722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966" y="742743"/>
            <a:ext cx="8121511" cy="4542268"/>
          </a:xfrm>
          <a:prstGeom prst="rect">
            <a:avLst/>
          </a:prstGeom>
        </p:spPr>
      </p:pic>
    </p:spTree>
    <p:extLst>
      <p:ext uri="{BB962C8B-B14F-4D97-AF65-F5344CB8AC3E}">
        <p14:creationId xmlns:p14="http://schemas.microsoft.com/office/powerpoint/2010/main" val="11759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 y="13356"/>
            <a:ext cx="10522225" cy="6208538"/>
          </a:xfrm>
          <a:prstGeom prst="rect">
            <a:avLst/>
          </a:prstGeom>
        </p:spPr>
      </p:pic>
      <p:pic>
        <p:nvPicPr>
          <p:cNvPr id="5" name="Picture 4"/>
          <p:cNvPicPr>
            <a:picLocks noChangeAspect="1"/>
          </p:cNvPicPr>
          <p:nvPr/>
        </p:nvPicPr>
        <p:blipFill>
          <a:blip r:embed="rId3"/>
          <a:stretch>
            <a:fillRect/>
          </a:stretch>
        </p:blipFill>
        <p:spPr>
          <a:xfrm>
            <a:off x="5751443" y="2547149"/>
            <a:ext cx="6440557" cy="4310852"/>
          </a:xfrm>
          <a:prstGeom prst="rect">
            <a:avLst/>
          </a:prstGeom>
        </p:spPr>
      </p:pic>
      <p:sp>
        <p:nvSpPr>
          <p:cNvPr id="6" name="Title 1"/>
          <p:cNvSpPr>
            <a:spLocks noGrp="1"/>
          </p:cNvSpPr>
          <p:nvPr>
            <p:ph type="title"/>
          </p:nvPr>
        </p:nvSpPr>
        <p:spPr>
          <a:xfrm>
            <a:off x="5088835" y="6467061"/>
            <a:ext cx="4558748" cy="145773"/>
          </a:xfrm>
        </p:spPr>
        <p:txBody>
          <a:bodyPr>
            <a:normAutofit fontScale="90000"/>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spTree>
    <p:extLst>
      <p:ext uri="{BB962C8B-B14F-4D97-AF65-F5344CB8AC3E}">
        <p14:creationId xmlns:p14="http://schemas.microsoft.com/office/powerpoint/2010/main" val="359894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E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
            <a:ext cx="10194676" cy="3154017"/>
          </a:xfrm>
          <a:prstGeom prst="rect">
            <a:avLst/>
          </a:prstGeom>
        </p:spPr>
      </p:pic>
    </p:spTree>
    <p:extLst>
      <p:ext uri="{BB962C8B-B14F-4D97-AF65-F5344CB8AC3E}">
        <p14:creationId xmlns:p14="http://schemas.microsoft.com/office/powerpoint/2010/main" val="1010022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0"/>
            <a:ext cx="10137913" cy="2723809"/>
          </a:xfrm>
          <a:prstGeom prst="rect">
            <a:avLst/>
          </a:prstGeom>
        </p:spPr>
      </p:pic>
    </p:spTree>
    <p:extLst>
      <p:ext uri="{BB962C8B-B14F-4D97-AF65-F5344CB8AC3E}">
        <p14:creationId xmlns:p14="http://schemas.microsoft.com/office/powerpoint/2010/main" val="260455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45773"/>
            <a:ext cx="11664696" cy="2703444"/>
          </a:xfrm>
          <a:prstGeom prst="rect">
            <a:avLst/>
          </a:prstGeom>
        </p:spPr>
      </p:pic>
    </p:spTree>
    <p:extLst>
      <p:ext uri="{BB962C8B-B14F-4D97-AF65-F5344CB8AC3E}">
        <p14:creationId xmlns:p14="http://schemas.microsoft.com/office/powerpoint/2010/main" val="220361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C &amp; D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25" y="219351"/>
            <a:ext cx="10785925" cy="3161905"/>
          </a:xfrm>
          <a:prstGeom prst="rect">
            <a:avLst/>
          </a:prstGeom>
        </p:spPr>
      </p:pic>
    </p:spTree>
    <p:extLst>
      <p:ext uri="{BB962C8B-B14F-4D97-AF65-F5344CB8AC3E}">
        <p14:creationId xmlns:p14="http://schemas.microsoft.com/office/powerpoint/2010/main" val="2107289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8652681" cy="6612835"/>
          </a:xfrm>
          <a:prstGeom prst="rect">
            <a:avLst/>
          </a:prstGeom>
        </p:spPr>
      </p:pic>
      <p:pic>
        <p:nvPicPr>
          <p:cNvPr id="4" name="Picture 3"/>
          <p:cNvPicPr>
            <a:picLocks noChangeAspect="1"/>
          </p:cNvPicPr>
          <p:nvPr/>
        </p:nvPicPr>
        <p:blipFill>
          <a:blip r:embed="rId3"/>
          <a:stretch>
            <a:fillRect/>
          </a:stretch>
        </p:blipFill>
        <p:spPr>
          <a:xfrm>
            <a:off x="4940916" y="683739"/>
            <a:ext cx="4776289" cy="4229456"/>
          </a:xfrm>
          <a:prstGeom prst="rect">
            <a:avLst/>
          </a:prstGeom>
        </p:spPr>
      </p:pic>
    </p:spTree>
    <p:extLst>
      <p:ext uri="{BB962C8B-B14F-4D97-AF65-F5344CB8AC3E}">
        <p14:creationId xmlns:p14="http://schemas.microsoft.com/office/powerpoint/2010/main" val="2170508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2" y="53009"/>
            <a:ext cx="11634875" cy="4691269"/>
          </a:xfrm>
          <a:prstGeom prst="rect">
            <a:avLst/>
          </a:prstGeom>
        </p:spPr>
      </p:pic>
      <p:pic>
        <p:nvPicPr>
          <p:cNvPr id="3" name="Picture 2"/>
          <p:cNvPicPr>
            <a:picLocks noChangeAspect="1"/>
          </p:cNvPicPr>
          <p:nvPr/>
        </p:nvPicPr>
        <p:blipFill>
          <a:blip r:embed="rId3"/>
          <a:stretch>
            <a:fillRect/>
          </a:stretch>
        </p:blipFill>
        <p:spPr>
          <a:xfrm>
            <a:off x="212572" y="1671016"/>
            <a:ext cx="6137485" cy="3404567"/>
          </a:xfrm>
          <a:prstGeom prst="rect">
            <a:avLst/>
          </a:prstGeom>
        </p:spPr>
      </p:pic>
      <p:sp>
        <p:nvSpPr>
          <p:cNvPr id="4" name="Title 1"/>
          <p:cNvSpPr>
            <a:spLocks noGrp="1"/>
          </p:cNvSpPr>
          <p:nvPr>
            <p:ph type="title"/>
          </p:nvPr>
        </p:nvSpPr>
        <p:spPr>
          <a:xfrm>
            <a:off x="8163339" y="4876800"/>
            <a:ext cx="3829877" cy="1656521"/>
          </a:xfrm>
        </p:spPr>
        <p:txBody>
          <a:bodyPr>
            <a:noAutofit/>
          </a:bodyPr>
          <a:lstStyle/>
          <a:p>
            <a:r>
              <a:rPr lang="en-IN" sz="1800" b="1" dirty="0" err="1"/>
              <a:t>Ans</a:t>
            </a:r>
            <a:r>
              <a:rPr lang="en-IN" sz="1800" b="1" dirty="0"/>
              <a:t> – </a:t>
            </a:r>
            <a:br>
              <a:rPr lang="en-IN" sz="1800" b="1" dirty="0"/>
            </a:br>
            <a:r>
              <a:rPr lang="en-IN" sz="1800" b="1" dirty="0"/>
              <a:t>Deny</a:t>
            </a:r>
            <a:br>
              <a:rPr lang="en-IN" sz="1800" b="1" dirty="0"/>
            </a:br>
            <a:r>
              <a:rPr lang="en-IN" sz="1800" b="1" dirty="0"/>
              <a:t>0.0.0.0/0 -  Means all other IP</a:t>
            </a:r>
            <a:br>
              <a:rPr lang="en-IN" sz="1800" b="1" dirty="0"/>
            </a:br>
            <a:r>
              <a:rPr lang="en-IN" sz="1800" b="1" dirty="0"/>
              <a:t>permit</a:t>
            </a:r>
            <a:br>
              <a:rPr lang="en-IN" sz="1800" b="1" dirty="0"/>
            </a:br>
            <a:r>
              <a:rPr lang="en-IN" sz="1800" b="1" dirty="0"/>
              <a:t>145.34.67.82/32 – Only this IP permit</a:t>
            </a:r>
            <a:br>
              <a:rPr lang="en-IN" sz="1800" b="1" dirty="0"/>
            </a:br>
            <a:endParaRPr lang="en-IN" sz="1800" b="1" dirty="0"/>
          </a:p>
        </p:txBody>
      </p:sp>
    </p:spTree>
    <p:extLst>
      <p:ext uri="{BB962C8B-B14F-4D97-AF65-F5344CB8AC3E}">
        <p14:creationId xmlns:p14="http://schemas.microsoft.com/office/powerpoint/2010/main" val="411383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A</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80" y="409684"/>
            <a:ext cx="11622436" cy="3128645"/>
          </a:xfrm>
          <a:prstGeom prst="rect">
            <a:avLst/>
          </a:prstGeom>
        </p:spPr>
      </p:pic>
    </p:spTree>
    <p:extLst>
      <p:ext uri="{BB962C8B-B14F-4D97-AF65-F5344CB8AC3E}">
        <p14:creationId xmlns:p14="http://schemas.microsoft.com/office/powerpoint/2010/main" val="3947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2156" y="6334537"/>
            <a:ext cx="7911547" cy="496953"/>
          </a:xfrm>
        </p:spPr>
        <p:txBody>
          <a:bodyPr>
            <a:normAutofit fontScale="90000"/>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330609" cy="6082748"/>
          </a:xfrm>
          <a:prstGeom prst="rect">
            <a:avLst/>
          </a:prstGeom>
        </p:spPr>
      </p:pic>
      <p:pic>
        <p:nvPicPr>
          <p:cNvPr id="4" name="Picture 3"/>
          <p:cNvPicPr>
            <a:picLocks noChangeAspect="1"/>
          </p:cNvPicPr>
          <p:nvPr/>
        </p:nvPicPr>
        <p:blipFill>
          <a:blip r:embed="rId3"/>
          <a:stretch>
            <a:fillRect/>
          </a:stretch>
        </p:blipFill>
        <p:spPr>
          <a:xfrm>
            <a:off x="5350772" y="3772520"/>
            <a:ext cx="6748463" cy="2987781"/>
          </a:xfrm>
          <a:prstGeom prst="rect">
            <a:avLst/>
          </a:prstGeom>
        </p:spPr>
      </p:pic>
    </p:spTree>
    <p:extLst>
      <p:ext uri="{BB962C8B-B14F-4D97-AF65-F5344CB8AC3E}">
        <p14:creationId xmlns:p14="http://schemas.microsoft.com/office/powerpoint/2010/main" val="3245666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46" y="109960"/>
            <a:ext cx="10209850" cy="3627153"/>
          </a:xfrm>
          <a:prstGeom prst="rect">
            <a:avLst/>
          </a:prstGeom>
        </p:spPr>
      </p:pic>
      <p:sp>
        <p:nvSpPr>
          <p:cNvPr id="3" name="Title 1"/>
          <p:cNvSpPr>
            <a:spLocks noGrp="1"/>
          </p:cNvSpPr>
          <p:nvPr>
            <p:ph type="title"/>
          </p:nvPr>
        </p:nvSpPr>
        <p:spPr>
          <a:xfrm>
            <a:off x="9316278" y="4678017"/>
            <a:ext cx="2676938" cy="1550504"/>
          </a:xfrm>
        </p:spPr>
        <p:txBody>
          <a:bodyPr>
            <a:normAutofit/>
          </a:bodyPr>
          <a:lstStyle/>
          <a:p>
            <a:r>
              <a:rPr lang="en-IN" sz="1800" b="1" dirty="0" err="1"/>
              <a:t>Ans</a:t>
            </a:r>
            <a:r>
              <a:rPr lang="en-IN" sz="1800" b="1" dirty="0"/>
              <a:t> – D</a:t>
            </a:r>
            <a:br>
              <a:rPr lang="en-IN" sz="1800" b="1" dirty="0"/>
            </a:br>
            <a:br>
              <a:rPr lang="en-IN" sz="1800" b="1" dirty="0"/>
            </a:br>
            <a:br>
              <a:rPr lang="en-IN" sz="1800" b="1" dirty="0"/>
            </a:br>
            <a:endParaRPr lang="en-IN" sz="1800" b="1" dirty="0"/>
          </a:p>
        </p:txBody>
      </p:sp>
    </p:spTree>
    <p:extLst>
      <p:ext uri="{BB962C8B-B14F-4D97-AF65-F5344CB8AC3E}">
        <p14:creationId xmlns:p14="http://schemas.microsoft.com/office/powerpoint/2010/main" val="2675061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20" y="0"/>
            <a:ext cx="6255439" cy="3604591"/>
          </a:xfrm>
          <a:prstGeom prst="rect">
            <a:avLst/>
          </a:prstGeom>
        </p:spPr>
      </p:pic>
      <p:sp>
        <p:nvSpPr>
          <p:cNvPr id="5" name="Title 1"/>
          <p:cNvSpPr>
            <a:spLocks noGrp="1"/>
          </p:cNvSpPr>
          <p:nvPr>
            <p:ph type="title"/>
          </p:nvPr>
        </p:nvSpPr>
        <p:spPr>
          <a:xfrm>
            <a:off x="5314122" y="3903261"/>
            <a:ext cx="6679095" cy="2709576"/>
          </a:xfrm>
        </p:spPr>
        <p:txBody>
          <a:bodyPr>
            <a:normAutofit/>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6" name="Picture 5"/>
          <p:cNvPicPr/>
          <p:nvPr/>
        </p:nvPicPr>
        <p:blipFill>
          <a:blip r:embed="rId3"/>
          <a:stretch>
            <a:fillRect/>
          </a:stretch>
        </p:blipFill>
        <p:spPr>
          <a:xfrm>
            <a:off x="6241774" y="3008243"/>
            <a:ext cx="5499653" cy="3472071"/>
          </a:xfrm>
          <a:prstGeom prst="rect">
            <a:avLst/>
          </a:prstGeom>
        </p:spPr>
      </p:pic>
    </p:spTree>
    <p:extLst>
      <p:ext uri="{BB962C8B-B14F-4D97-AF65-F5344CB8AC3E}">
        <p14:creationId xmlns:p14="http://schemas.microsoft.com/office/powerpoint/2010/main" val="1281480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Configure  VM For resiliency</a:t>
            </a:r>
          </a:p>
        </p:txBody>
      </p:sp>
    </p:spTree>
    <p:extLst>
      <p:ext uri="{BB962C8B-B14F-4D97-AF65-F5344CB8AC3E}">
        <p14:creationId xmlns:p14="http://schemas.microsoft.com/office/powerpoint/2010/main" val="1874545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 &amp; D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13" y="234972"/>
            <a:ext cx="11088857" cy="3939463"/>
          </a:xfrm>
          <a:prstGeom prst="rect">
            <a:avLst/>
          </a:prstGeom>
        </p:spPr>
      </p:pic>
    </p:spTree>
    <p:extLst>
      <p:ext uri="{BB962C8B-B14F-4D97-AF65-F5344CB8AC3E}">
        <p14:creationId xmlns:p14="http://schemas.microsoft.com/office/powerpoint/2010/main" val="3828626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D</a:t>
            </a: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4837043"/>
          </a:xfrm>
          <a:prstGeom prst="rect">
            <a:avLst/>
          </a:prstGeom>
        </p:spPr>
      </p:pic>
    </p:spTree>
    <p:extLst>
      <p:ext uri="{BB962C8B-B14F-4D97-AF65-F5344CB8AC3E}">
        <p14:creationId xmlns:p14="http://schemas.microsoft.com/office/powerpoint/2010/main" val="999859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  &amp; C</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301" y="0"/>
            <a:ext cx="8439960" cy="5000000"/>
          </a:xfrm>
          <a:prstGeom prst="rect">
            <a:avLst/>
          </a:prstGeom>
        </p:spPr>
      </p:pic>
    </p:spTree>
    <p:extLst>
      <p:ext uri="{BB962C8B-B14F-4D97-AF65-F5344CB8AC3E}">
        <p14:creationId xmlns:p14="http://schemas.microsoft.com/office/powerpoint/2010/main" val="205848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B</a:t>
            </a:r>
            <a:br>
              <a:rPr lang="en-IN" sz="1800" b="1" dirty="0"/>
            </a:br>
            <a:br>
              <a:rPr lang="en-IN" sz="1800" b="1" dirty="0"/>
            </a:br>
            <a:r>
              <a:rPr lang="en-IN" sz="1800" b="1" dirty="0"/>
              <a:t>Affinity Group not available in New Portal instead of that Regional Virtual Networks concept is their.</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4" y="291670"/>
            <a:ext cx="11688417" cy="3021373"/>
          </a:xfrm>
          <a:prstGeom prst="rect">
            <a:avLst/>
          </a:prstGeom>
        </p:spPr>
      </p:pic>
    </p:spTree>
    <p:extLst>
      <p:ext uri="{BB962C8B-B14F-4D97-AF65-F5344CB8AC3E}">
        <p14:creationId xmlns:p14="http://schemas.microsoft.com/office/powerpoint/2010/main" val="1006154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8365" y="5751443"/>
            <a:ext cx="5194852" cy="861392"/>
          </a:xfrm>
        </p:spPr>
        <p:txBody>
          <a:bodyPr>
            <a:normAutofit fontScale="90000"/>
          </a:bodyPr>
          <a:lstStyle/>
          <a:p>
            <a:r>
              <a:rPr lang="en-IN" sz="1800" b="1" dirty="0" err="1"/>
              <a:t>Ans</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38" y="0"/>
            <a:ext cx="11033050" cy="3352800"/>
          </a:xfrm>
          <a:prstGeom prst="rect">
            <a:avLst/>
          </a:prstGeom>
        </p:spPr>
      </p:pic>
      <p:pic>
        <p:nvPicPr>
          <p:cNvPr id="4" name="Picture 3"/>
          <p:cNvPicPr>
            <a:picLocks noChangeAspect="1"/>
          </p:cNvPicPr>
          <p:nvPr/>
        </p:nvPicPr>
        <p:blipFill>
          <a:blip r:embed="rId3"/>
          <a:stretch>
            <a:fillRect/>
          </a:stretch>
        </p:blipFill>
        <p:spPr>
          <a:xfrm>
            <a:off x="357809" y="1628775"/>
            <a:ext cx="3493309" cy="2187851"/>
          </a:xfrm>
          <a:prstGeom prst="rect">
            <a:avLst/>
          </a:prstGeom>
        </p:spPr>
      </p:pic>
      <p:pic>
        <p:nvPicPr>
          <p:cNvPr id="5" name="Picture 4"/>
          <p:cNvPicPr>
            <a:picLocks noChangeAspect="1"/>
          </p:cNvPicPr>
          <p:nvPr/>
        </p:nvPicPr>
        <p:blipFill>
          <a:blip r:embed="rId4"/>
          <a:stretch>
            <a:fillRect/>
          </a:stretch>
        </p:blipFill>
        <p:spPr>
          <a:xfrm>
            <a:off x="7410036" y="3584297"/>
            <a:ext cx="4232514" cy="2776745"/>
          </a:xfrm>
          <a:prstGeom prst="rect">
            <a:avLst/>
          </a:prstGeom>
        </p:spPr>
      </p:pic>
    </p:spTree>
    <p:extLst>
      <p:ext uri="{BB962C8B-B14F-4D97-AF65-F5344CB8AC3E}">
        <p14:creationId xmlns:p14="http://schemas.microsoft.com/office/powerpoint/2010/main" val="2103103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D</a:t>
            </a:r>
            <a:br>
              <a:rPr lang="en-IN" sz="1800" b="1" dirty="0"/>
            </a:br>
            <a:br>
              <a:rPr lang="en-IN" sz="1800" b="1" dirty="0"/>
            </a:br>
            <a:r>
              <a:rPr lang="en-IN" sz="1800" dirty="0" err="1"/>
              <a:t>Availiability</a:t>
            </a:r>
            <a:r>
              <a:rPr lang="en-IN" sz="1800" dirty="0"/>
              <a:t> sets provide redundancy to your application. We recommend that you group two or more virtual machines in an availability set. This configuration ensures that during either a planned or unplanned maintenance event, at least one virtual machine will be available and meet the 99.95% Azure SLA. </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176" y="177519"/>
            <a:ext cx="9687486" cy="3496728"/>
          </a:xfrm>
          <a:prstGeom prst="rect">
            <a:avLst/>
          </a:prstGeom>
        </p:spPr>
      </p:pic>
    </p:spTree>
    <p:extLst>
      <p:ext uri="{BB962C8B-B14F-4D97-AF65-F5344CB8AC3E}">
        <p14:creationId xmlns:p14="http://schemas.microsoft.com/office/powerpoint/2010/main" val="2135370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0" y="52098"/>
            <a:ext cx="12104670" cy="3618754"/>
          </a:xfrm>
          <a:prstGeom prst="rect">
            <a:avLst/>
          </a:prstGeom>
        </p:spPr>
      </p:pic>
      <p:sp>
        <p:nvSpPr>
          <p:cNvPr id="3" name="Title 1"/>
          <p:cNvSpPr>
            <a:spLocks noGrp="1"/>
          </p:cNvSpPr>
          <p:nvPr>
            <p:ph type="title"/>
          </p:nvPr>
        </p:nvSpPr>
        <p:spPr>
          <a:xfrm>
            <a:off x="265043" y="5579163"/>
            <a:ext cx="11714921" cy="1166190"/>
          </a:xfrm>
        </p:spPr>
        <p:txBody>
          <a:bodyPr>
            <a:noAutofit/>
          </a:bodyPr>
          <a:lstStyle/>
          <a:p>
            <a:r>
              <a:rPr lang="en-IN" sz="2400" b="1" dirty="0" err="1"/>
              <a:t>Ans</a:t>
            </a:r>
            <a:r>
              <a:rPr lang="en-IN" sz="2400" b="1" dirty="0"/>
              <a:t> – B</a:t>
            </a:r>
            <a:br>
              <a:rPr lang="en-IN" sz="2400" b="1" dirty="0"/>
            </a:br>
            <a:r>
              <a:rPr lang="en-IN" sz="1800" b="1" dirty="0"/>
              <a:t>Fault Domain (FD) –</a:t>
            </a:r>
            <a:r>
              <a:rPr lang="en-IN" sz="1800" dirty="0"/>
              <a:t> A fault domain is a grouping of hardware (rack of resources like servers, power </a:t>
            </a:r>
            <a:r>
              <a:rPr lang="en-IN" sz="1800" dirty="0" err="1"/>
              <a:t>etc</a:t>
            </a:r>
            <a:r>
              <a:rPr lang="en-IN" sz="1800" dirty="0"/>
              <a:t>) in which web, worker and Virtual Machines are arranged. A Fault Domain is a generally said to be a single point of source of failure. In a simplest form, a computer by itself connected to a power outlet is a fault domain</a:t>
            </a:r>
            <a:br>
              <a:rPr lang="en-IN" sz="1800" dirty="0"/>
            </a:br>
            <a:r>
              <a:rPr lang="en-IN" sz="1800" b="1" dirty="0"/>
              <a:t>Update Domain (UD) –</a:t>
            </a:r>
            <a:r>
              <a:rPr lang="en-IN" sz="1800" dirty="0"/>
              <a:t> An update Domain on the other hand is an arrangement within the Racks so as to provide the Web or worker role instances with high availability by ensuring that only one of Instances of the roles will be down for update at one </a:t>
            </a:r>
            <a:r>
              <a:rPr lang="en-IN" sz="1800" dirty="0" err="1"/>
              <a:t>time.Role</a:t>
            </a:r>
            <a:r>
              <a:rPr lang="en-IN" sz="1800" dirty="0"/>
              <a:t> instances are allocated to an upgrade domain when the service is deployed.</a:t>
            </a:r>
            <a:br>
              <a:rPr lang="en-IN" sz="1800" b="1" dirty="0"/>
            </a:br>
            <a:br>
              <a:rPr lang="en-IN" sz="2400" b="1" dirty="0"/>
            </a:br>
            <a:br>
              <a:rPr lang="en-IN" sz="2400" b="1" dirty="0"/>
            </a:br>
            <a:endParaRPr lang="en-IN" sz="2400" b="1" dirty="0"/>
          </a:p>
        </p:txBody>
      </p:sp>
    </p:spTree>
    <p:extLst>
      <p:ext uri="{BB962C8B-B14F-4D97-AF65-F5344CB8AC3E}">
        <p14:creationId xmlns:p14="http://schemas.microsoft.com/office/powerpoint/2010/main" val="417209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54" y="0"/>
            <a:ext cx="11020556" cy="2902226"/>
          </a:xfrm>
          <a:prstGeom prst="rect">
            <a:avLst/>
          </a:prstGeom>
        </p:spPr>
      </p:pic>
    </p:spTree>
    <p:extLst>
      <p:ext uri="{BB962C8B-B14F-4D97-AF65-F5344CB8AC3E}">
        <p14:creationId xmlns:p14="http://schemas.microsoft.com/office/powerpoint/2010/main" val="2695882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8" y="211751"/>
            <a:ext cx="12154952" cy="3737396"/>
          </a:xfrm>
          <a:prstGeom prst="rect">
            <a:avLst/>
          </a:prstGeom>
        </p:spPr>
      </p:pic>
      <p:sp>
        <p:nvSpPr>
          <p:cNvPr id="4" name="Title 1"/>
          <p:cNvSpPr>
            <a:spLocks noGrp="1"/>
          </p:cNvSpPr>
          <p:nvPr>
            <p:ph type="title"/>
          </p:nvPr>
        </p:nvSpPr>
        <p:spPr>
          <a:xfrm>
            <a:off x="7646504" y="4545495"/>
            <a:ext cx="4346712" cy="1683025"/>
          </a:xfrm>
        </p:spPr>
        <p:txBody>
          <a:bodyPr>
            <a:normAutofit/>
          </a:bodyPr>
          <a:lstStyle/>
          <a:p>
            <a:r>
              <a:rPr lang="en-IN" sz="1800" b="1" dirty="0" err="1"/>
              <a:t>Ans</a:t>
            </a:r>
            <a:r>
              <a:rPr lang="en-IN" sz="1800" b="1" dirty="0"/>
              <a:t> – C</a:t>
            </a:r>
            <a:br>
              <a:rPr lang="en-IN" sz="1800" b="1" dirty="0"/>
            </a:br>
            <a:br>
              <a:rPr lang="en-IN" sz="1800" b="1" dirty="0"/>
            </a:br>
            <a:r>
              <a:rPr lang="en-IN" sz="1800" b="1" dirty="0"/>
              <a:t>Demo Load Balancing – HTTP Endpoint</a:t>
            </a:r>
            <a:br>
              <a:rPr lang="en-IN" sz="1800" b="1" dirty="0"/>
            </a:br>
            <a:endParaRPr lang="en-IN" sz="1800" b="1" dirty="0"/>
          </a:p>
        </p:txBody>
      </p:sp>
    </p:spTree>
    <p:extLst>
      <p:ext uri="{BB962C8B-B14F-4D97-AF65-F5344CB8AC3E}">
        <p14:creationId xmlns:p14="http://schemas.microsoft.com/office/powerpoint/2010/main" val="1400277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Monitor  VM</a:t>
            </a:r>
          </a:p>
        </p:txBody>
      </p:sp>
    </p:spTree>
    <p:extLst>
      <p:ext uri="{BB962C8B-B14F-4D97-AF65-F5344CB8AC3E}">
        <p14:creationId xmlns:p14="http://schemas.microsoft.com/office/powerpoint/2010/main" val="3442685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7861" y="5751443"/>
            <a:ext cx="6745356" cy="861392"/>
          </a:xfrm>
        </p:spPr>
        <p:txBody>
          <a:bodyPr>
            <a:normAutofit fontScale="90000"/>
          </a:bodyPr>
          <a:lstStyle/>
          <a:p>
            <a:r>
              <a:rPr lang="en-IN" sz="1800" b="1" dirty="0" err="1"/>
              <a:t>Ans</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129"/>
            <a:ext cx="11284440" cy="3712514"/>
          </a:xfrm>
          <a:prstGeom prst="rect">
            <a:avLst/>
          </a:prstGeom>
        </p:spPr>
      </p:pic>
      <p:pic>
        <p:nvPicPr>
          <p:cNvPr id="4" name="Picture 3"/>
          <p:cNvPicPr>
            <a:picLocks noChangeAspect="1"/>
          </p:cNvPicPr>
          <p:nvPr/>
        </p:nvPicPr>
        <p:blipFill>
          <a:blip r:embed="rId3"/>
          <a:stretch>
            <a:fillRect/>
          </a:stretch>
        </p:blipFill>
        <p:spPr>
          <a:xfrm>
            <a:off x="127759" y="1533938"/>
            <a:ext cx="4876397" cy="3475383"/>
          </a:xfrm>
          <a:prstGeom prst="rect">
            <a:avLst/>
          </a:prstGeom>
        </p:spPr>
      </p:pic>
      <p:pic>
        <p:nvPicPr>
          <p:cNvPr id="5" name="Picture 4"/>
          <p:cNvPicPr>
            <a:picLocks noChangeAspect="1"/>
          </p:cNvPicPr>
          <p:nvPr/>
        </p:nvPicPr>
        <p:blipFill>
          <a:blip r:embed="rId4"/>
          <a:stretch>
            <a:fillRect/>
          </a:stretch>
        </p:blipFill>
        <p:spPr>
          <a:xfrm>
            <a:off x="5736921" y="2459391"/>
            <a:ext cx="6135991" cy="4398609"/>
          </a:xfrm>
          <a:prstGeom prst="rect">
            <a:avLst/>
          </a:prstGeom>
        </p:spPr>
      </p:pic>
    </p:spTree>
    <p:extLst>
      <p:ext uri="{BB962C8B-B14F-4D97-AF65-F5344CB8AC3E}">
        <p14:creationId xmlns:p14="http://schemas.microsoft.com/office/powerpoint/2010/main" val="2450306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6" y="0"/>
            <a:ext cx="11900451" cy="3002103"/>
          </a:xfrm>
          <a:prstGeom prst="rect">
            <a:avLst/>
          </a:prstGeom>
        </p:spPr>
      </p:pic>
    </p:spTree>
    <p:extLst>
      <p:ext uri="{BB962C8B-B14F-4D97-AF65-F5344CB8AC3E}">
        <p14:creationId xmlns:p14="http://schemas.microsoft.com/office/powerpoint/2010/main" val="962962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=A &amp; B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0"/>
            <a:ext cx="10231765" cy="4068417"/>
          </a:xfrm>
          <a:prstGeom prst="rect">
            <a:avLst/>
          </a:prstGeom>
        </p:spPr>
      </p:pic>
    </p:spTree>
    <p:extLst>
      <p:ext uri="{BB962C8B-B14F-4D97-AF65-F5344CB8AC3E}">
        <p14:creationId xmlns:p14="http://schemas.microsoft.com/office/powerpoint/2010/main" val="503374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123" y="3664916"/>
            <a:ext cx="5155094" cy="2947919"/>
          </a:xfrm>
        </p:spPr>
        <p:txBody>
          <a:bodyPr>
            <a:normAutofit/>
          </a:bodyPr>
          <a:lstStyle/>
          <a:p>
            <a:r>
              <a:rPr lang="en-IN" sz="1800" b="1" dirty="0" err="1"/>
              <a:t>Ans</a:t>
            </a:r>
            <a:r>
              <a:rPr lang="en-IN" sz="1800" b="1" dirty="0"/>
              <a:t> =  Show enable diagnostic option in azure portal VM</a:t>
            </a:r>
            <a:br>
              <a:rPr lang="en-IN" sz="1800" b="1" dirty="0"/>
            </a:br>
            <a:br>
              <a:rPr lang="en-IN" sz="1800" b="1" dirty="0"/>
            </a:br>
            <a:br>
              <a:rPr lang="en-IN" sz="1800" b="1" dirty="0"/>
            </a:br>
            <a:endParaRPr lang="en-IN"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 y="21193"/>
            <a:ext cx="10316356" cy="4124921"/>
          </a:xfrm>
          <a:prstGeom prst="rect">
            <a:avLst/>
          </a:prstGeom>
        </p:spPr>
      </p:pic>
      <p:pic>
        <p:nvPicPr>
          <p:cNvPr id="5" name="Picture 4"/>
          <p:cNvPicPr/>
          <p:nvPr/>
        </p:nvPicPr>
        <p:blipFill>
          <a:blip r:embed="rId3"/>
          <a:stretch>
            <a:fillRect/>
          </a:stretch>
        </p:blipFill>
        <p:spPr>
          <a:xfrm>
            <a:off x="212711" y="4528846"/>
            <a:ext cx="6055568" cy="2338317"/>
          </a:xfrm>
          <a:prstGeom prst="rect">
            <a:avLst/>
          </a:prstGeom>
        </p:spPr>
      </p:pic>
    </p:spTree>
    <p:extLst>
      <p:ext uri="{BB962C8B-B14F-4D97-AF65-F5344CB8AC3E}">
        <p14:creationId xmlns:p14="http://schemas.microsoft.com/office/powerpoint/2010/main" val="3244873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C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19" y="131611"/>
            <a:ext cx="11480651" cy="2942894"/>
          </a:xfrm>
          <a:prstGeom prst="rect">
            <a:avLst/>
          </a:prstGeom>
        </p:spPr>
      </p:pic>
    </p:spTree>
    <p:extLst>
      <p:ext uri="{BB962C8B-B14F-4D97-AF65-F5344CB8AC3E}">
        <p14:creationId xmlns:p14="http://schemas.microsoft.com/office/powerpoint/2010/main" val="1738492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 and Implement VM Storage</a:t>
            </a:r>
          </a:p>
        </p:txBody>
      </p:sp>
    </p:spTree>
    <p:extLst>
      <p:ext uri="{BB962C8B-B14F-4D97-AF65-F5344CB8AC3E}">
        <p14:creationId xmlns:p14="http://schemas.microsoft.com/office/powerpoint/2010/main" val="754965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=B</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57" y="287353"/>
            <a:ext cx="11846530" cy="3913586"/>
          </a:xfrm>
          <a:prstGeom prst="rect">
            <a:avLst/>
          </a:prstGeom>
        </p:spPr>
      </p:pic>
    </p:spTree>
    <p:extLst>
      <p:ext uri="{BB962C8B-B14F-4D97-AF65-F5344CB8AC3E}">
        <p14:creationId xmlns:p14="http://schemas.microsoft.com/office/powerpoint/2010/main" val="3679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405809"/>
            <a:ext cx="11635408" cy="3207026"/>
          </a:xfrm>
        </p:spPr>
        <p:txBody>
          <a:bodyPr>
            <a:normAutofit/>
          </a:bodyPr>
          <a:lstStyle/>
          <a:p>
            <a:r>
              <a:rPr lang="en-IN" sz="1800" b="1" dirty="0" err="1"/>
              <a:t>Ans</a:t>
            </a:r>
            <a:r>
              <a:rPr lang="en-IN" sz="1800" b="1" dirty="0"/>
              <a:t> = B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32" y="148041"/>
            <a:ext cx="9248045" cy="3471962"/>
          </a:xfrm>
          <a:prstGeom prst="rect">
            <a:avLst/>
          </a:prstGeom>
        </p:spPr>
      </p:pic>
      <p:pic>
        <p:nvPicPr>
          <p:cNvPr id="4" name="Picture 3"/>
          <p:cNvPicPr>
            <a:picLocks noChangeAspect="1"/>
          </p:cNvPicPr>
          <p:nvPr/>
        </p:nvPicPr>
        <p:blipFill>
          <a:blip r:embed="rId3"/>
          <a:stretch>
            <a:fillRect/>
          </a:stretch>
        </p:blipFill>
        <p:spPr>
          <a:xfrm>
            <a:off x="5558793" y="4784035"/>
            <a:ext cx="6434424" cy="1718641"/>
          </a:xfrm>
          <a:prstGeom prst="rect">
            <a:avLst/>
          </a:prstGeom>
        </p:spPr>
      </p:pic>
    </p:spTree>
    <p:extLst>
      <p:ext uri="{BB962C8B-B14F-4D97-AF65-F5344CB8AC3E}">
        <p14:creationId xmlns:p14="http://schemas.microsoft.com/office/powerpoint/2010/main" val="67366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9235" y="5420139"/>
            <a:ext cx="7513982" cy="1192696"/>
          </a:xfrm>
        </p:spPr>
        <p:txBody>
          <a:bodyPr>
            <a:normAutofit/>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34" y="0"/>
            <a:ext cx="11737717" cy="3087757"/>
          </a:xfrm>
          <a:prstGeom prst="rect">
            <a:avLst/>
          </a:prstGeom>
        </p:spPr>
      </p:pic>
      <p:pic>
        <p:nvPicPr>
          <p:cNvPr id="4" name="Picture 3"/>
          <p:cNvPicPr>
            <a:picLocks noChangeAspect="1"/>
          </p:cNvPicPr>
          <p:nvPr/>
        </p:nvPicPr>
        <p:blipFill>
          <a:blip r:embed="rId3"/>
          <a:stretch>
            <a:fillRect/>
          </a:stretch>
        </p:blipFill>
        <p:spPr>
          <a:xfrm>
            <a:off x="162734" y="1239078"/>
            <a:ext cx="4752975" cy="2895600"/>
          </a:xfrm>
          <a:prstGeom prst="rect">
            <a:avLst/>
          </a:prstGeom>
        </p:spPr>
      </p:pic>
      <p:pic>
        <p:nvPicPr>
          <p:cNvPr id="5" name="Picture 4"/>
          <p:cNvPicPr/>
          <p:nvPr/>
        </p:nvPicPr>
        <p:blipFill>
          <a:blip r:embed="rId4"/>
          <a:stretch>
            <a:fillRect/>
          </a:stretch>
        </p:blipFill>
        <p:spPr>
          <a:xfrm>
            <a:off x="5408336" y="3299792"/>
            <a:ext cx="5630725" cy="3392556"/>
          </a:xfrm>
          <a:prstGeom prst="rect">
            <a:avLst/>
          </a:prstGeom>
        </p:spPr>
      </p:pic>
    </p:spTree>
    <p:extLst>
      <p:ext uri="{BB962C8B-B14F-4D97-AF65-F5344CB8AC3E}">
        <p14:creationId xmlns:p14="http://schemas.microsoft.com/office/powerpoint/2010/main" val="654007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D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5" y="202006"/>
            <a:ext cx="11864809" cy="3462910"/>
          </a:xfrm>
          <a:prstGeom prst="rect">
            <a:avLst/>
          </a:prstGeom>
        </p:spPr>
      </p:pic>
    </p:spTree>
    <p:extLst>
      <p:ext uri="{BB962C8B-B14F-4D97-AF65-F5344CB8AC3E}">
        <p14:creationId xmlns:p14="http://schemas.microsoft.com/office/powerpoint/2010/main" val="491423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479" y="344903"/>
            <a:ext cx="10113719" cy="3021150"/>
          </a:xfrm>
          <a:prstGeom prst="rect">
            <a:avLst/>
          </a:prstGeom>
        </p:spPr>
      </p:pic>
    </p:spTree>
    <p:extLst>
      <p:ext uri="{BB962C8B-B14F-4D97-AF65-F5344CB8AC3E}">
        <p14:creationId xmlns:p14="http://schemas.microsoft.com/office/powerpoint/2010/main" val="4124854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Perform Configuration Management</a:t>
            </a:r>
          </a:p>
        </p:txBody>
      </p:sp>
    </p:spTree>
    <p:extLst>
      <p:ext uri="{BB962C8B-B14F-4D97-AF65-F5344CB8AC3E}">
        <p14:creationId xmlns:p14="http://schemas.microsoft.com/office/powerpoint/2010/main" val="939336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547" y="5751443"/>
            <a:ext cx="7129669" cy="861392"/>
          </a:xfrm>
        </p:spPr>
        <p:txBody>
          <a:bodyPr>
            <a:normAutofit fontScale="90000"/>
          </a:bodyPr>
          <a:lstStyle/>
          <a:p>
            <a:r>
              <a:rPr lang="en-IN" sz="1800" b="1" dirty="0" err="1"/>
              <a:t>Ans</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808433" cy="4452730"/>
          </a:xfrm>
          <a:prstGeom prst="rect">
            <a:avLst/>
          </a:prstGeom>
        </p:spPr>
      </p:pic>
      <p:pic>
        <p:nvPicPr>
          <p:cNvPr id="4" name="Picture 3"/>
          <p:cNvPicPr>
            <a:picLocks noChangeAspect="1"/>
          </p:cNvPicPr>
          <p:nvPr/>
        </p:nvPicPr>
        <p:blipFill>
          <a:blip r:embed="rId3"/>
          <a:stretch>
            <a:fillRect/>
          </a:stretch>
        </p:blipFill>
        <p:spPr>
          <a:xfrm>
            <a:off x="162753" y="2226365"/>
            <a:ext cx="4488760" cy="3162082"/>
          </a:xfrm>
          <a:prstGeom prst="rect">
            <a:avLst/>
          </a:prstGeom>
        </p:spPr>
      </p:pic>
      <p:pic>
        <p:nvPicPr>
          <p:cNvPr id="5" name="Picture 4"/>
          <p:cNvPicPr>
            <a:picLocks noChangeAspect="1"/>
          </p:cNvPicPr>
          <p:nvPr/>
        </p:nvPicPr>
        <p:blipFill>
          <a:blip r:embed="rId4"/>
          <a:stretch>
            <a:fillRect/>
          </a:stretch>
        </p:blipFill>
        <p:spPr>
          <a:xfrm>
            <a:off x="6101382" y="2886833"/>
            <a:ext cx="5348495" cy="3830363"/>
          </a:xfrm>
          <a:prstGeom prst="rect">
            <a:avLst/>
          </a:prstGeom>
        </p:spPr>
      </p:pic>
    </p:spTree>
    <p:extLst>
      <p:ext uri="{BB962C8B-B14F-4D97-AF65-F5344CB8AC3E}">
        <p14:creationId xmlns:p14="http://schemas.microsoft.com/office/powerpoint/2010/main" val="2024578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3851" y="5751443"/>
            <a:ext cx="10139365" cy="861392"/>
          </a:xfrm>
        </p:spPr>
        <p:txBody>
          <a:bodyPr>
            <a:normAutofit fontScale="90000"/>
          </a:bodyPr>
          <a:lstStyle/>
          <a:p>
            <a:r>
              <a:rPr lang="en-IN" sz="1800" b="1" dirty="0" err="1"/>
              <a:t>Ans</a:t>
            </a:r>
            <a:r>
              <a:rPr lang="en-IN" sz="1800" b="1" dirty="0"/>
              <a:t> =</a:t>
            </a:r>
            <a:br>
              <a:rPr lang="en-IN" sz="1800" b="1" dirty="0"/>
            </a:br>
            <a:br>
              <a:rPr lang="en-IN" sz="1800" b="1" dirty="0"/>
            </a:b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33" y="-1"/>
            <a:ext cx="11703018" cy="3710609"/>
          </a:xfrm>
          <a:prstGeom prst="rect">
            <a:avLst/>
          </a:prstGeom>
        </p:spPr>
      </p:pic>
      <p:pic>
        <p:nvPicPr>
          <p:cNvPr id="4" name="Picture 3"/>
          <p:cNvPicPr>
            <a:picLocks noChangeAspect="1"/>
          </p:cNvPicPr>
          <p:nvPr/>
        </p:nvPicPr>
        <p:blipFill>
          <a:blip r:embed="rId3"/>
          <a:stretch>
            <a:fillRect/>
          </a:stretch>
        </p:blipFill>
        <p:spPr>
          <a:xfrm>
            <a:off x="100532" y="1470991"/>
            <a:ext cx="9348267" cy="2287576"/>
          </a:xfrm>
          <a:prstGeom prst="rect">
            <a:avLst/>
          </a:prstGeom>
        </p:spPr>
      </p:pic>
      <p:pic>
        <p:nvPicPr>
          <p:cNvPr id="5" name="Picture 4"/>
          <p:cNvPicPr>
            <a:picLocks noChangeAspect="1"/>
          </p:cNvPicPr>
          <p:nvPr/>
        </p:nvPicPr>
        <p:blipFill>
          <a:blip r:embed="rId4"/>
          <a:stretch>
            <a:fillRect/>
          </a:stretch>
        </p:blipFill>
        <p:spPr>
          <a:xfrm>
            <a:off x="2541404" y="4273529"/>
            <a:ext cx="9593953" cy="2507226"/>
          </a:xfrm>
          <a:prstGeom prst="rect">
            <a:avLst/>
          </a:prstGeom>
        </p:spPr>
      </p:pic>
    </p:spTree>
    <p:extLst>
      <p:ext uri="{BB962C8B-B14F-4D97-AF65-F5344CB8AC3E}">
        <p14:creationId xmlns:p14="http://schemas.microsoft.com/office/powerpoint/2010/main" val="1515323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TotalTime>
  <Words>184</Words>
  <Application>Microsoft Office PowerPoint</Application>
  <PresentationFormat>Widescreen</PresentationFormat>
  <Paragraphs>59</Paragraphs>
  <Slides>61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Implement Images and Disks  (VM storage)</vt:lpstr>
      <vt:lpstr>Ans =   </vt:lpstr>
      <vt:lpstr>Ans = A &amp; D    </vt:lpstr>
      <vt:lpstr>Ans =    </vt:lpstr>
      <vt:lpstr>Ans = C     </vt:lpstr>
      <vt:lpstr>Ans =     </vt:lpstr>
      <vt:lpstr>Perform Configuration Management</vt:lpstr>
      <vt:lpstr>Ans =   </vt:lpstr>
      <vt:lpstr>Ans =   </vt:lpstr>
      <vt:lpstr>Ans = E   </vt:lpstr>
      <vt:lpstr>Ans =B    </vt:lpstr>
      <vt:lpstr>Ans =E   </vt:lpstr>
      <vt:lpstr>Ans =    </vt:lpstr>
      <vt:lpstr>Ans =  D New-AzureQuickVM uses for existing service.    </vt:lpstr>
      <vt:lpstr>Ans – C  What to Explain PowerShell </vt:lpstr>
      <vt:lpstr>Deploy VM and Workload</vt:lpstr>
      <vt:lpstr>   </vt:lpstr>
      <vt:lpstr>PowerPoint Presentation</vt:lpstr>
      <vt:lpstr>Ans =  A &amp; C &amp; E   </vt:lpstr>
      <vt:lpstr>Ans =   </vt:lpstr>
      <vt:lpstr>Ans =    </vt:lpstr>
      <vt:lpstr>Ans = B   </vt:lpstr>
      <vt:lpstr>Ans =  C     </vt:lpstr>
      <vt:lpstr>Ans = A    </vt:lpstr>
      <vt:lpstr>Ans = B Specify your Public Key – Ans YES Specify your Private Key – Nas NO     </vt:lpstr>
      <vt:lpstr>Configure  VM Network</vt:lpstr>
      <vt:lpstr>Ans =   </vt:lpstr>
      <vt:lpstr>Ans =   </vt:lpstr>
      <vt:lpstr>Ans = C   </vt:lpstr>
      <vt:lpstr>Ans =    </vt:lpstr>
      <vt:lpstr>PowerPoint Presentation</vt:lpstr>
      <vt:lpstr>Ans =    </vt:lpstr>
      <vt:lpstr>Ans = E     </vt:lpstr>
      <vt:lpstr>Ans =  B   </vt:lpstr>
      <vt:lpstr>Ans = C    </vt:lpstr>
      <vt:lpstr>Ans = C &amp; D    </vt:lpstr>
      <vt:lpstr>PowerPoint Presentation</vt:lpstr>
      <vt:lpstr>Ans –  Deny 0.0.0.0/0 -  Means all other IP permit 145.34.67.82/32 – Only this IP permit </vt:lpstr>
      <vt:lpstr>Ans =  A   </vt:lpstr>
      <vt:lpstr>Ans – D   </vt:lpstr>
      <vt:lpstr>Ans =    </vt:lpstr>
      <vt:lpstr>Configure  VM For resiliency</vt:lpstr>
      <vt:lpstr>Ans = B &amp; D    </vt:lpstr>
      <vt:lpstr>Ans = D  </vt:lpstr>
      <vt:lpstr>Ans =    B  &amp; C   </vt:lpstr>
      <vt:lpstr>Ans = B  Affinity Group not available in New Portal instead of that Regional Virtual Networks concept is their.   </vt:lpstr>
      <vt:lpstr>Ans =   </vt:lpstr>
      <vt:lpstr>Ans = D  Availiability sets provide redundancy to your application. We recommend that you group two or more virtual machines in an availability set. This configuration ensures that during either a planned or unplanned maintenance event, at least one virtual machine will be available and meet the 99.95% Azure SLA.     </vt:lpstr>
      <vt:lpstr>Ans – B Fault Domain (FD) – A fault domain is a grouping of hardware (rack of resources like servers, power etc) in which web, worker and Virtual Machines are arranged. A Fault Domain is a generally said to be a single point of source of failure. In a simplest form, a computer by itself connected to a power outlet is a fault domain Update Domain (UD) – An update Domain on the other hand is an arrangement within the Racks so as to provide the Web or worker role instances with high availability by ensuring that only one of Instances of the roles will be down for update at one time.Role instances are allocated to an upgrade domain when the service is deployed.   </vt:lpstr>
      <vt:lpstr>Ans – C  Demo Load Balancing – HTTP Endpoint </vt:lpstr>
      <vt:lpstr>Monitor  VM</vt:lpstr>
      <vt:lpstr>Ans =   </vt:lpstr>
      <vt:lpstr>Ans = B     </vt:lpstr>
      <vt:lpstr>Ans =A &amp; B    </vt:lpstr>
      <vt:lpstr>Ans =  Show enable diagnostic option in azure portal VM   </vt:lpstr>
      <vt:lpstr>Ans = C    </vt:lpstr>
      <vt:lpstr>Design and Implement VM Storage</vt:lpstr>
      <vt:lpstr>Ans =B   </vt:lpstr>
      <vt:lpstr>Ans = B     </vt:lpstr>
      <vt:lpstr>Ans = D    </vt:lpstr>
      <vt:lpstr>Ans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Images and Disks  (VM storage)</dc:title>
  <cp:lastModifiedBy>Romil Bheda</cp:lastModifiedBy>
  <cp:revision>1</cp:revision>
  <dcterms:created xsi:type="dcterms:W3CDTF">2017-02-16T08:21:52Z</dcterms:created>
  <dcterms:modified xsi:type="dcterms:W3CDTF">2017-03-29T05:31:22Z</dcterms:modified>
</cp:coreProperties>
</file>